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varScale="1">
        <p:scale>
          <a:sx n="21" d="100"/>
          <a:sy n="21" d="100"/>
        </p:scale>
        <p:origin x="2478" y="114"/>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tiff>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4/21/2019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38977846" y="26603687"/>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26401362" y="21169491"/>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8535351" y="22623049"/>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428" t="4398" r="31429" b="3852"/>
          <a:stretch/>
        </p:blipFill>
        <p:spPr bwMode="auto">
          <a:xfrm>
            <a:off x="765683" y="21465443"/>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3241000" y="889639"/>
            <a:ext cx="19202400" cy="2310761"/>
          </a:xfrm>
          <a:prstGeom prst="rect">
            <a:avLst/>
          </a:prstGeom>
          <a:noFill/>
          <a:ln w="9525">
            <a:noFill/>
            <a:miter lim="800000"/>
            <a:headEnd/>
            <a:tailEnd/>
          </a:ln>
          <a:effectLst/>
        </p:spPr>
        <p:txBody>
          <a:bodyPr>
            <a:spAutoFit/>
          </a:bodyPr>
          <a:lstStyle/>
          <a:p>
            <a:pPr marL="228600" lvl="2">
              <a:lnSpc>
                <a:spcPct val="75000"/>
              </a:lnSpc>
              <a:spcBef>
                <a:spcPct val="50000"/>
              </a:spcBef>
            </a:pPr>
            <a:r>
              <a:rPr lang="en-US" sz="7200" b="1" dirty="0">
                <a:solidFill>
                  <a:schemeClr val="bg1"/>
                </a:solidFill>
                <a:latin typeface="Arial" charset="0"/>
              </a:rPr>
              <a:t>Computer Engineering 186</a:t>
            </a:r>
          </a:p>
          <a:p>
            <a:pPr marL="228600" lvl="2">
              <a:lnSpc>
                <a:spcPct val="75000"/>
              </a:lnSpc>
              <a:spcBef>
                <a:spcPct val="50000"/>
              </a:spcBef>
            </a:pPr>
            <a:r>
              <a:rPr lang="en-US" sz="72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2" name="Text Box 14"/>
          <p:cNvSpPr txBox="1">
            <a:spLocks noChangeArrowheads="1"/>
          </p:cNvSpPr>
          <p:nvPr/>
        </p:nvSpPr>
        <p:spPr bwMode="auto">
          <a:xfrm>
            <a:off x="1447800" y="31789688"/>
            <a:ext cx="14630400" cy="366712"/>
          </a:xfrm>
          <a:prstGeom prst="rect">
            <a:avLst/>
          </a:prstGeom>
          <a:noFill/>
          <a:ln w="9525">
            <a:noFill/>
            <a:miter lim="800000"/>
            <a:headEnd/>
            <a:tailEnd/>
          </a:ln>
          <a:effectLst/>
        </p:spPr>
        <p:txBody>
          <a:bodyPr>
            <a:spAutoFit/>
          </a:bodyPr>
          <a:lstStyle/>
          <a:p>
            <a:pPr algn="l">
              <a:lnSpc>
                <a:spcPct val="75000"/>
              </a:lnSpc>
              <a:spcBef>
                <a:spcPct val="50000"/>
              </a:spcBef>
            </a:pPr>
            <a:r>
              <a:rPr lang="en-US">
                <a:solidFill>
                  <a:schemeClr val="bg1"/>
                </a:solidFill>
                <a:latin typeface="Arial" charset="0"/>
              </a:rPr>
              <a:t>Acknowledgements</a:t>
            </a:r>
            <a:endParaRPr lang="en-US" sz="4800">
              <a:solidFill>
                <a:schemeClr val="bg1"/>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68435"/>
            <a:ext cx="12949918" cy="3970318"/>
          </a:xfrm>
          <a:prstGeom prst="rect">
            <a:avLst/>
          </a:prstGeom>
          <a:noFill/>
          <a:ln w="9525">
            <a:noFill/>
            <a:miter lim="800000"/>
            <a:headEnd/>
            <a:tailEnd/>
          </a:ln>
          <a:effectLst/>
        </p:spPr>
        <p:txBody>
          <a:bodyPr wrap="square">
            <a:spAutoFit/>
          </a:bodyPr>
          <a:lstStyle/>
          <a:p>
            <a:pPr algn="ctr">
              <a:spcBef>
                <a:spcPct val="50000"/>
              </a:spcBef>
            </a:pPr>
            <a:r>
              <a:rPr lang="en-US" sz="5400" b="1" u="sng" dirty="0"/>
              <a:t>Abstract</a:t>
            </a:r>
          </a:p>
          <a:p>
            <a:pPr algn="just">
              <a:spcBef>
                <a:spcPct val="50000"/>
              </a:spcBef>
            </a:pPr>
            <a:r>
              <a:rPr lang="en-US" sz="4400" dirty="0"/>
              <a:t>The aim of this project is to identify a chosen object of interest at range using a camera feed and an image processing algorithm to assist in the detection, identification and tracking of the target.</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1883" y="21479179"/>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17891079" y="21463152"/>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9" cstate="print">
            <a:extLst>
              <a:ext uri="{BEBA8EAE-BF5A-486C-A8C5-ECC9F3942E4B}">
                <a14:imgProps xmlns:a14="http://schemas.microsoft.com/office/drawing/2010/main">
                  <a14:imgLayer r:embed="rId10">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12529418" y="22402994"/>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3319078" y="28647773"/>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18320797" y="28709328"/>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26079868" y="28709328"/>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37738468" y="28524545"/>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36500205" y="28716645"/>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40827278" y="28709328"/>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36331476" y="30711052"/>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18320796" y="30714492"/>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5510294" y="8439420"/>
            <a:ext cx="12949918" cy="6001643"/>
          </a:xfrm>
          <a:prstGeom prst="rect">
            <a:avLst/>
          </a:prstGeom>
          <a:noFill/>
          <a:ln w="9525">
            <a:noFill/>
            <a:miter lim="800000"/>
            <a:headEnd/>
            <a:tailEnd/>
          </a:ln>
          <a:effectLst/>
        </p:spPr>
        <p:txBody>
          <a:bodyPr wrap="square">
            <a:spAutoFit/>
          </a:bodyPr>
          <a:lstStyle/>
          <a:p>
            <a:pPr algn="ctr">
              <a:spcBef>
                <a:spcPct val="50000"/>
              </a:spcBef>
            </a:pPr>
            <a:r>
              <a:rPr lang="en-US" sz="5400" b="1" u="sng" dirty="0"/>
              <a:t>Image Processing</a:t>
            </a:r>
          </a:p>
          <a:p>
            <a:pPr algn="just">
              <a:spcBef>
                <a:spcPct val="50000"/>
              </a:spcBef>
            </a:pPr>
            <a:r>
              <a:rPr lang="en-US" sz="44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endParaRPr lang="en-US" sz="44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68600" y="14401800"/>
            <a:ext cx="12949918" cy="6001643"/>
          </a:xfrm>
          <a:prstGeom prst="rect">
            <a:avLst/>
          </a:prstGeom>
          <a:noFill/>
          <a:ln w="9525">
            <a:noFill/>
            <a:miter lim="800000"/>
            <a:headEnd/>
            <a:tailEnd/>
          </a:ln>
          <a:effectLst/>
        </p:spPr>
        <p:txBody>
          <a:bodyPr wrap="square">
            <a:spAutoFit/>
          </a:bodyPr>
          <a:lstStyle/>
          <a:p>
            <a:pPr algn="ctr">
              <a:spcBef>
                <a:spcPct val="50000"/>
              </a:spcBef>
            </a:pPr>
            <a:r>
              <a:rPr lang="en-US" sz="5400" b="1" u="sng" dirty="0"/>
              <a:t>Target Identification</a:t>
            </a:r>
          </a:p>
          <a:p>
            <a:pPr algn="just">
              <a:spcBef>
                <a:spcPct val="50000"/>
              </a:spcBef>
            </a:pPr>
            <a:r>
              <a:rPr lang="en-US" sz="44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endParaRPr lang="en-US" sz="4400" b="1" dirty="0"/>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0200" y="12496800"/>
            <a:ext cx="12949918" cy="8710077"/>
          </a:xfrm>
          <a:prstGeom prst="rect">
            <a:avLst/>
          </a:prstGeom>
          <a:noFill/>
          <a:ln w="9525">
            <a:noFill/>
            <a:miter lim="800000"/>
            <a:headEnd/>
            <a:tailEnd/>
          </a:ln>
          <a:effectLst/>
        </p:spPr>
        <p:txBody>
          <a:bodyPr wrap="square">
            <a:spAutoFit/>
          </a:bodyPr>
          <a:lstStyle/>
          <a:p>
            <a:pPr algn="ctr">
              <a:spcBef>
                <a:spcPct val="50000"/>
              </a:spcBef>
            </a:pPr>
            <a:r>
              <a:rPr lang="en-US" sz="5400" b="1" u="sng" dirty="0"/>
              <a:t>Data Collection and Analysis</a:t>
            </a:r>
          </a:p>
          <a:p>
            <a:pPr algn="just">
              <a:spcBef>
                <a:spcPct val="50000"/>
              </a:spcBef>
            </a:pPr>
            <a:r>
              <a:rPr lang="en-US" sz="4400" dirty="0"/>
              <a:t>To properly analyze incoming image data, we must first determine the characteristics of our target. The three chosen targets (Fig. 1) were photographed over 1,000 times each in varying lighting conditions and at varying angles and varying degrees of occlusion. This provided us with a set of testing data and training data for our machine learning algorithm. We also analyzed the colors and markings of the targets, the angle of the can relative to the camera and the lighting conditions. This was later used to create an object recognition and tracking algorithm.</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29493482" y="8439419"/>
            <a:ext cx="12949918" cy="6001643"/>
          </a:xfrm>
          <a:prstGeom prst="rect">
            <a:avLst/>
          </a:prstGeom>
          <a:noFill/>
          <a:ln w="9525">
            <a:noFill/>
            <a:miter lim="800000"/>
            <a:headEnd/>
            <a:tailEnd/>
          </a:ln>
          <a:effectLst/>
        </p:spPr>
        <p:txBody>
          <a:bodyPr wrap="square">
            <a:spAutoFit/>
          </a:bodyPr>
          <a:lstStyle/>
          <a:p>
            <a:pPr algn="ctr">
              <a:spcBef>
                <a:spcPct val="50000"/>
              </a:spcBef>
            </a:pPr>
            <a:r>
              <a:rPr lang="en-US" sz="5400" b="1" u="sng" dirty="0"/>
              <a:t>Image Processing</a:t>
            </a:r>
          </a:p>
          <a:p>
            <a:pPr algn="just">
              <a:spcBef>
                <a:spcPct val="50000"/>
              </a:spcBef>
            </a:pPr>
            <a:r>
              <a:rPr lang="en-US" sz="44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p>
        </p:txBody>
      </p:sp>
      <p:sp>
        <p:nvSpPr>
          <p:cNvPr id="30" name="Text Box 18">
            <a:extLst>
              <a:ext uri="{FF2B5EF4-FFF2-40B4-BE49-F238E27FC236}">
                <a16:creationId xmlns:a16="http://schemas.microsoft.com/office/drawing/2014/main" id="{B47A1366-BBE3-42D4-BB73-878EFB3EA190}"/>
              </a:ext>
            </a:extLst>
          </p:cNvPr>
          <p:cNvSpPr txBox="1">
            <a:spLocks noChangeArrowheads="1"/>
          </p:cNvSpPr>
          <p:nvPr/>
        </p:nvSpPr>
        <p:spPr bwMode="auto">
          <a:xfrm>
            <a:off x="29524790" y="14522232"/>
            <a:ext cx="12949918" cy="8032968"/>
          </a:xfrm>
          <a:prstGeom prst="rect">
            <a:avLst/>
          </a:prstGeom>
          <a:noFill/>
          <a:ln w="9525">
            <a:noFill/>
            <a:miter lim="800000"/>
            <a:headEnd/>
            <a:tailEnd/>
          </a:ln>
          <a:effectLst/>
        </p:spPr>
        <p:txBody>
          <a:bodyPr wrap="square">
            <a:spAutoFit/>
          </a:bodyPr>
          <a:lstStyle/>
          <a:p>
            <a:pPr algn="ctr">
              <a:spcBef>
                <a:spcPct val="50000"/>
              </a:spcBef>
            </a:pPr>
            <a:r>
              <a:rPr lang="en-US" sz="5400" b="1" u="sng" dirty="0"/>
              <a:t>Conclusion and Analysis</a:t>
            </a:r>
          </a:p>
          <a:p>
            <a:pPr algn="just">
              <a:spcBef>
                <a:spcPct val="50000"/>
              </a:spcBef>
            </a:pPr>
            <a:r>
              <a:rPr lang="en-US" sz="4400" dirty="0"/>
              <a:t>Overall, the CNN based algorithm performed equally in comparison to the purely algorithmic solution. We found that the CNN algorithm had no trouble with identification but struggled heavily when faced with target occlusion. In contrast, the algorithmic solution excelled at recovering from occlusion, but struggled with target identification in extreme light conditions. We believe that with enough training data and training time/epochs that the CNN algorithm will overtake the success of the algorithmic solution.</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1266</TotalTime>
  <Words>501</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39</cp:revision>
  <cp:lastPrinted>2005-05-04T14:31:29Z</cp:lastPrinted>
  <dcterms:created xsi:type="dcterms:W3CDTF">2016-12-19T17:37:43Z</dcterms:created>
  <dcterms:modified xsi:type="dcterms:W3CDTF">2019-04-21T19:38:35Z</dcterms:modified>
</cp:coreProperties>
</file>

<file path=docProps/thumbnail.jpeg>
</file>